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7" r:id="rId2"/>
    <p:sldId id="256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1.globo.com/educacao/noticia/2021/04/05/fechamento-de-escolas-durante-pandemia-fez-brasil-regredir-duas-decadas-em-materia-de-evasao-escolar-diz-unicef.ghtml" TargetMode="External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m.wikipedia.org/wiki/Capitalismo" TargetMode="External" /><Relationship Id="rId7" Type="http://schemas.openxmlformats.org/officeDocument/2006/relationships/hyperlink" Target="https://pt.m.wikipedia.org/wiki/Cultura" TargetMode="External" /><Relationship Id="rId2" Type="http://schemas.openxmlformats.org/officeDocument/2006/relationships/hyperlink" Target="https://pt.m.wikipedia.org/wiki/Classe_social" TargetMode="External" /><Relationship Id="rId1" Type="http://schemas.openxmlformats.org/officeDocument/2006/relationships/slideLayout" Target="../slideLayouts/slideLayout7.xml" /><Relationship Id="rId6" Type="http://schemas.openxmlformats.org/officeDocument/2006/relationships/hyperlink" Target="https://pt.m.wikipedia.org/wiki/Lazer" TargetMode="External" /><Relationship Id="rId5" Type="http://schemas.openxmlformats.org/officeDocument/2006/relationships/hyperlink" Target="https://pt.m.wikipedia.org/wiki/Sobreviv%C3%AAncia" TargetMode="External" /><Relationship Id="rId4" Type="http://schemas.openxmlformats.org/officeDocument/2006/relationships/hyperlink" Target="https://pt.m.wikipedia.org/wiki/Poder_aquisitivo" TargetMode="Externa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1.globo.com/jornal-nacional/noticia/2021/04/05/numero-de-brasileiros-que-vivem-na-pobreza-quase-triplicou-em-seis-meses-diz-fgv.ghtml" TargetMode="External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1.globo.com/economia/noticia/2020/09/01/auxilio-emergencial-segurou-queda-ainda-maior-do-pib-no-2o-trimestre.ghtml" TargetMode="External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CFDF94-4EFA-6145-B90E-A5B4F9238ED2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850404"/>
            <a:ext cx="2728825" cy="4142809"/>
          </a:xfrm>
        </p:spPr>
        <p:txBody>
          <a:bodyPr>
            <a:normAutofit/>
          </a:bodyPr>
          <a:lstStyle/>
          <a:p>
            <a:r>
              <a:rPr lang="pt-BR" sz="2800" b="1" i="0" u="none" strike="noStrike">
                <a:solidFill>
                  <a:schemeClr val="tx1"/>
                </a:solidFill>
                <a:effectLst/>
                <a:latin typeface="Google Sans"/>
              </a:rPr>
              <a:t>Escola Técnica Estadual Oscar Tenório - ETEOT/FAETEC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D7E304-956C-5843-BDBE-DEC0F9A0D1F3}"/>
              </a:ext>
            </a:extLst>
          </p:cNvPr>
          <p:cNvSpPr txBox="1"/>
          <p:nvPr/>
        </p:nvSpPr>
        <p:spPr>
          <a:xfrm>
            <a:off x="3807500" y="836171"/>
            <a:ext cx="2759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800" b="1">
                <a:solidFill>
                  <a:schemeClr val="accent4"/>
                </a:solidFill>
                <a:latin typeface="+mj-lt"/>
              </a:rPr>
              <a:t>Feira técnica</a:t>
            </a:r>
            <a:r>
              <a:rPr lang="pt-BR" sz="28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E69359A-68EE-B44E-8008-5474BF4E1E08}"/>
              </a:ext>
            </a:extLst>
          </p:cNvPr>
          <p:cNvSpPr txBox="1"/>
          <p:nvPr/>
        </p:nvSpPr>
        <p:spPr>
          <a:xfrm>
            <a:off x="3807500" y="5249201"/>
            <a:ext cx="4029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/>
              <a:t>Professora:</a:t>
            </a:r>
            <a:r>
              <a:rPr lang="pt-BR" sz="2400">
                <a:solidFill>
                  <a:schemeClr val="accent6">
                    <a:lumMod val="75000"/>
                  </a:schemeClr>
                </a:solidFill>
              </a:rPr>
              <a:t> Sandra Regina</a:t>
            </a:r>
            <a:r>
              <a:rPr lang="pt-BR" sz="2400"/>
              <a:t>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B86580C-FA20-F242-9E17-E41B6BABE050}"/>
              </a:ext>
            </a:extLst>
          </p:cNvPr>
          <p:cNvSpPr txBox="1"/>
          <p:nvPr/>
        </p:nvSpPr>
        <p:spPr>
          <a:xfrm>
            <a:off x="3807500" y="2202213"/>
            <a:ext cx="59009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 b="1"/>
              <a:t>Participantes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pt-BR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6"/>
                </a:solidFill>
              </a:rPr>
              <a:t>Maria Eduarda Araújo da Conceição</a:t>
            </a:r>
            <a:r>
              <a:rPr lang="pt-BR" sz="240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5"/>
                </a:solidFill>
              </a:rPr>
              <a:t>Anderson Gabriel Monteiro Batista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4"/>
                </a:solidFill>
              </a:rPr>
              <a:t>Vitória Durães Ferreira Carneiro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3"/>
                </a:solidFill>
              </a:rPr>
              <a:t>Miguel Benfica Magalhães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2"/>
                </a:solidFill>
              </a:rPr>
              <a:t>Melissa Kelly de mello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400">
                <a:solidFill>
                  <a:schemeClr val="accent1"/>
                </a:solidFill>
              </a:rPr>
              <a:t>Letícia Bernardo Lima Leal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9F56EAD-30AC-274C-A8FD-CC0250911688}"/>
              </a:ext>
            </a:extLst>
          </p:cNvPr>
          <p:cNvSpPr txBox="1"/>
          <p:nvPr/>
        </p:nvSpPr>
        <p:spPr>
          <a:xfrm>
            <a:off x="3807500" y="1519192"/>
            <a:ext cx="2391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800">
                <a:solidFill>
                  <a:schemeClr val="accent1">
                    <a:lumMod val="50000"/>
                  </a:schemeClr>
                </a:solidFill>
              </a:rPr>
              <a:t>Turma</a:t>
            </a:r>
            <a:r>
              <a:rPr lang="pt-BR" sz="2800"/>
              <a:t>: 1201</a:t>
            </a:r>
          </a:p>
        </p:txBody>
      </p:sp>
    </p:spTree>
    <p:extLst>
      <p:ext uri="{BB962C8B-B14F-4D97-AF65-F5344CB8AC3E}">
        <p14:creationId xmlns:p14="http://schemas.microsoft.com/office/powerpoint/2010/main" val="3214187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CB89A-66C9-704E-B83B-9BEC4A62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7190"/>
            <a:ext cx="3405573" cy="533447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 classes D e E, a variação de renda entre um ano e outro será uma montanha russa. A primeira rodada do Auxílio Emergencial, com parcelas de R$ 600 e redução no fim do ano para R$ 300, elevou a renda desse extrato social em 23,4%. Com as quatro parcelas de R$ 250 previstas para a segunda rodada, a queda de rendimentos deve chegar a 14,4% em 2021.</a:t>
            </a:r>
            <a:endParaRPr lang="pt-BR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63C3855-0782-E147-9990-924B7372FC28}"/>
              </a:ext>
            </a:extLst>
          </p:cNvPr>
          <p:cNvSpPr/>
          <p:nvPr/>
        </p:nvSpPr>
        <p:spPr>
          <a:xfrm>
            <a:off x="9260848" y="459354"/>
            <a:ext cx="2931152" cy="5334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CA79776-CBBE-8C40-B00F-E64A9D28EFDD}"/>
              </a:ext>
            </a:extLst>
          </p:cNvPr>
          <p:cNvSpPr txBox="1"/>
          <p:nvPr/>
        </p:nvSpPr>
        <p:spPr>
          <a:xfrm>
            <a:off x="5182191" y="251105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BFAD2C4-AFD7-504B-A327-87451C6CA8AF}"/>
              </a:ext>
            </a:extLst>
          </p:cNvPr>
          <p:cNvSpPr txBox="1"/>
          <p:nvPr/>
        </p:nvSpPr>
        <p:spPr>
          <a:xfrm>
            <a:off x="9079396" y="494851"/>
            <a:ext cx="31847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>
                <a:effectLst/>
                <a:latin typeface="Georgia" panose="02000000000000000000" pitchFamily="2" charset="0"/>
              </a:rPr>
              <a:t>“Quase 50% da renda dessas famílias das classes D e E vem de previdência e transferências sociais. Com o quadro fiscal do país, que prevê apenas recomposição de inflação para o salário mínimo e aumento sensível do Bolsa Família, a mobilidade social fica muito mais difícil”, diz Alessandra Ribeiro, diretora de macroeconomia da Tendências Consultoria.</a:t>
            </a:r>
            <a:endParaRPr lang="pt-BR"/>
          </a:p>
        </p:txBody>
      </p:sp>
      <p:pic>
        <p:nvPicPr>
          <p:cNvPr id="3" name="Imagem 3">
            <a:extLst>
              <a:ext uri="{FF2B5EF4-FFF2-40B4-BE49-F238E27FC236}">
                <a16:creationId xmlns:a16="http://schemas.microsoft.com/office/drawing/2014/main" id="{678D3C73-A2B6-C14C-A007-A1C45960C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913" y="459354"/>
            <a:ext cx="5901570" cy="564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4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BD80CB9D-1A21-3543-9514-D36ED899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65" y="940668"/>
            <a:ext cx="9885885" cy="509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28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33E06E1-E800-EA48-B6B0-294B694136CB}"/>
              </a:ext>
            </a:extLst>
          </p:cNvPr>
          <p:cNvSpPr txBox="1"/>
          <p:nvPr/>
        </p:nvSpPr>
        <p:spPr>
          <a:xfrm>
            <a:off x="225702" y="244847"/>
            <a:ext cx="60965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i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Problemas estruturais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6D1CCED-5232-AD4D-B6BF-29C659451DE5}"/>
              </a:ext>
            </a:extLst>
          </p:cNvPr>
          <p:cNvSpPr txBox="1"/>
          <p:nvPr/>
        </p:nvSpPr>
        <p:spPr>
          <a:xfrm>
            <a:off x="225702" y="768067"/>
            <a:ext cx="1106568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pt-BR" sz="2000" i="0">
                <a:effectLst/>
                <a:latin typeface="opensans"/>
              </a:rPr>
              <a:t>Para os economistas consultados pelo </a:t>
            </a:r>
            <a:r>
              <a:rPr lang="pt-BR" sz="2000" i="0">
                <a:effectLst/>
                <a:latin typeface="inherit"/>
              </a:rPr>
              <a:t>G1</a:t>
            </a:r>
            <a:r>
              <a:rPr lang="pt-BR" sz="2000" i="0">
                <a:effectLst/>
                <a:latin typeface="opensans"/>
              </a:rPr>
              <a:t>, o aumento da desigualdade social durante a pandemia traz ainda efeitos de longo prazo na formação educacional do brasileiro.</a:t>
            </a:r>
          </a:p>
          <a:p>
            <a:pPr fontAlgn="auto"/>
            <a:r>
              <a:rPr lang="pt-BR" sz="2000" i="0">
                <a:effectLst/>
                <a:latin typeface="opensans"/>
              </a:rPr>
              <a:t>A absorção do currículo básico na escola e as relações interpessoais são apenas dois dos fatores prejudicados pela pandemia e que compõem o desenvolvimento de habilidades de crianças e adolescentes. Estudantes mais limitados nessa formação inicial resultam em profissionais com menor qualificação e, por consequência, menor produtividade e renda.</a:t>
            </a:r>
          </a:p>
          <a:p>
            <a:pPr fontAlgn="auto"/>
            <a:r>
              <a:rPr lang="pt-BR" sz="2000" i="0">
                <a:effectLst/>
                <a:latin typeface="opensans"/>
              </a:rPr>
              <a:t>"A disparidade educacional, que existe entre diferentes nível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opensans"/>
              </a:rPr>
              <a:t>socioeconômicos</a:t>
            </a:r>
            <a:r>
              <a:rPr lang="pt-BR" sz="2000" i="0">
                <a:effectLst/>
                <a:latin typeface="opensans"/>
              </a:rPr>
              <a:t>, será intensificada nessa geração e carregada ao longo da vida. O grande desafio da política educacional dos próximos anos é tentar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opensans"/>
              </a:rPr>
              <a:t>minimizar</a:t>
            </a:r>
            <a:r>
              <a:rPr lang="pt-BR" sz="2000" i="0">
                <a:effectLst/>
                <a:latin typeface="opensans"/>
              </a:rPr>
              <a:t> esse processo", diz Rodrigo Soares, economista e professor do Insper.</a:t>
            </a:r>
          </a:p>
          <a:p>
            <a:pPr fontAlgn="auto"/>
            <a:r>
              <a:rPr lang="pt-BR" sz="2000" i="0">
                <a:effectLst/>
                <a:latin typeface="opensans"/>
              </a:rPr>
              <a:t>"E a situação das finanças públicas vai ter implicações para a capacidade do governo de fazer política pública nesse sentido", prossegue Soares.</a:t>
            </a:r>
          </a:p>
          <a:p>
            <a:pPr fontAlgn="auto"/>
            <a:r>
              <a:rPr lang="pt-BR" sz="2000" i="0">
                <a:effectLst/>
                <a:latin typeface="opensans"/>
              </a:rPr>
              <a:t>Após um ano de pandemia e com campanhas de vacinação em marcha lenta,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opensans"/>
              </a:rPr>
              <a:t> </a:t>
            </a:r>
            <a:r>
              <a:rPr lang="pt-BR" sz="2000" i="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inheri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 estados brasileiros ainda mantém aulas de forma remota</a:t>
            </a:r>
            <a:r>
              <a:rPr lang="pt-BR" sz="2000" i="0">
                <a:effectLst/>
                <a:latin typeface="opensans"/>
              </a:rPr>
              <a:t>, o que limita acesso de estudantes mais pobres. Segundo a Unicef, um total de mais 5 milhões de crianças e adolescentes não estão participando de maneira regular da escola no país.</a:t>
            </a:r>
          </a:p>
          <a:p>
            <a:pPr fontAlgn="auto"/>
            <a:r>
              <a:rPr lang="pt-BR" sz="2000" i="0">
                <a:effectLst/>
                <a:latin typeface="opensans"/>
              </a:rPr>
              <a:t>"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opensans"/>
              </a:rPr>
              <a:t>Isso está nos levando para trás. Já calculamos que isso nos fez regredir duas décadas em número de crianças e adolescentes desvinculados da escola"</a:t>
            </a:r>
            <a:r>
              <a:rPr lang="pt-BR" sz="2000" i="0">
                <a:effectLst/>
                <a:latin typeface="opensans"/>
              </a:rPr>
              <a:t>, disse Florence Bauer, representante do Unicef no Brasil, no último dia 5.</a:t>
            </a:r>
          </a:p>
          <a:p>
            <a:pPr algn="l"/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2739874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9C9B4E4-3DC7-BC4A-BACC-30C2BAFE9518}"/>
              </a:ext>
            </a:extLst>
          </p:cNvPr>
          <p:cNvSpPr txBox="1"/>
          <p:nvPr/>
        </p:nvSpPr>
        <p:spPr>
          <a:xfrm flipH="1">
            <a:off x="611730" y="305731"/>
            <a:ext cx="5484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Fontes</a:t>
            </a:r>
            <a:r>
              <a:rPr lang="pt-BR" sz="2800" b="1"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819B29E-73BB-3449-BD28-125324C9F6F6}"/>
              </a:ext>
            </a:extLst>
          </p:cNvPr>
          <p:cNvSpPr txBox="1"/>
          <p:nvPr/>
        </p:nvSpPr>
        <p:spPr>
          <a:xfrm>
            <a:off x="408214" y="1144420"/>
            <a:ext cx="7418851" cy="641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/>
              <a:t>https://g1.globo.com/economia/noticia/2021/04/17/classe-media-encolhe-na-pandemia-e-ja-tem-mesmo-tamanho-da-classe-baixa.ghtml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217B6A-CA59-F543-BF6C-076FFAA6ACA1}"/>
              </a:ext>
            </a:extLst>
          </p:cNvPr>
          <p:cNvSpPr txBox="1"/>
          <p:nvPr/>
        </p:nvSpPr>
        <p:spPr>
          <a:xfrm>
            <a:off x="408214" y="1993883"/>
            <a:ext cx="495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/>
              <a:t>http://csv.org.br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D8DC59B-6C58-4748-BEF4-483DBDF9E9A8}"/>
              </a:ext>
            </a:extLst>
          </p:cNvPr>
          <p:cNvSpPr txBox="1"/>
          <p:nvPr/>
        </p:nvSpPr>
        <p:spPr>
          <a:xfrm>
            <a:off x="408212" y="2571494"/>
            <a:ext cx="4615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/>
              <a:t>Fonte g1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4E13E86-792D-474D-885F-98665D2AE6A5}"/>
              </a:ext>
            </a:extLst>
          </p:cNvPr>
          <p:cNvSpPr txBox="1"/>
          <p:nvPr/>
        </p:nvSpPr>
        <p:spPr>
          <a:xfrm>
            <a:off x="408212" y="3067518"/>
            <a:ext cx="7152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/>
              <a:t>https://www.folhadamata.com.br/economia/noticias/pandemia-reduz-o-numero-de-familias-brasileiras-na-classe-media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996AF8-6F37-144C-A317-E15760175291}"/>
              </a:ext>
            </a:extLst>
          </p:cNvPr>
          <p:cNvSpPr txBox="1"/>
          <p:nvPr/>
        </p:nvSpPr>
        <p:spPr>
          <a:xfrm>
            <a:off x="408214" y="4072435"/>
            <a:ext cx="72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/>
              <a:t>https://csb.org.br/noticias/classe-media-encolhe-na-pandemia-e-ja-tem-mesmo-tamanho-da-classe-baixa</a:t>
            </a:r>
          </a:p>
        </p:txBody>
      </p:sp>
    </p:spTree>
    <p:extLst>
      <p:ext uri="{BB962C8B-B14F-4D97-AF65-F5344CB8AC3E}">
        <p14:creationId xmlns:p14="http://schemas.microsoft.com/office/powerpoint/2010/main" val="78320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55E5336-4AFA-4144-92F6-D11D32BF7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998" y="1761907"/>
            <a:ext cx="8954760" cy="3478895"/>
          </a:xfrm>
        </p:spPr>
        <p:txBody>
          <a:bodyPr anchor="ctr">
            <a:noAutofit/>
          </a:bodyPr>
          <a:lstStyle/>
          <a:p>
            <a:pPr algn="just"/>
            <a:r>
              <a:rPr lang="pt-BR" sz="32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 realizada pelo Instituto Locomotiva mostra que a classe média diminuiu em 2021 ao seu menor patamar em mais de 10 anos em relação ao total da população. O percentual caiu de 51% em 2020 para 47% em 2021 - mesmo 'tamanho' da classe baixa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47BB1BE-7E1D-1047-A7D1-239682A7156F}"/>
              </a:ext>
            </a:extLst>
          </p:cNvPr>
          <p:cNvSpPr txBox="1"/>
          <p:nvPr/>
        </p:nvSpPr>
        <p:spPr>
          <a:xfrm>
            <a:off x="301998" y="1284854"/>
            <a:ext cx="8652761" cy="9541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rtlCol="0" anchor="t">
            <a:spAutoFit/>
          </a:bodyPr>
          <a:lstStyle/>
          <a:p>
            <a:pPr algn="dist"/>
            <a:r>
              <a:rPr lang="pt-BR" sz="2800" i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CLASSE MÉDIA “ENCOLHE” NA PANDEMIA E JÁ TEM O MESMO “TAMANHO DE CLASSE BAIXA”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FBB14D-ECBB-C246-989F-C3B9AB6C6A72}"/>
              </a:ext>
            </a:extLst>
          </p:cNvPr>
          <p:cNvSpPr txBox="1"/>
          <p:nvPr/>
        </p:nvSpPr>
        <p:spPr>
          <a:xfrm>
            <a:off x="3438314" y="3721387"/>
            <a:ext cx="6142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pt-BR" sz="1800" b="0" i="0" u="none" strike="noStrike"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m 8">
            <a:extLst>
              <a:ext uri="{FF2B5EF4-FFF2-40B4-BE49-F238E27FC236}">
                <a16:creationId xmlns:a16="http://schemas.microsoft.com/office/drawing/2014/main" id="{7442AFB6-9DA4-5445-9705-FDF29B434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248" y="794284"/>
            <a:ext cx="2593124" cy="526943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4002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Documento 4">
            <a:extLst>
              <a:ext uri="{FF2B5EF4-FFF2-40B4-BE49-F238E27FC236}">
                <a16:creationId xmlns:a16="http://schemas.microsoft.com/office/drawing/2014/main" id="{6FC29128-7A13-E04B-A863-0919F22D0647}"/>
              </a:ext>
            </a:extLst>
          </p:cNvPr>
          <p:cNvSpPr/>
          <p:nvPr/>
        </p:nvSpPr>
        <p:spPr>
          <a:xfrm>
            <a:off x="230374" y="830295"/>
            <a:ext cx="6105822" cy="245316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100C30D-4C7D-DD45-9DA5-B2B563E2E3DF}"/>
              </a:ext>
            </a:extLst>
          </p:cNvPr>
          <p:cNvSpPr txBox="1"/>
          <p:nvPr/>
        </p:nvSpPr>
        <p:spPr>
          <a:xfrm>
            <a:off x="416138" y="830295"/>
            <a:ext cx="5920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i="0">
                <a:effectLst/>
                <a:latin typeface="Roboto" panose="02000000000000000000" pitchFamily="2" charset="0"/>
              </a:rPr>
              <a:t>Em geral, entende-se como classe média a fatia da população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intermediária</a:t>
            </a:r>
            <a:r>
              <a:rPr lang="pt-BR" sz="2000" i="0">
                <a:effectLst/>
                <a:latin typeface="Roboto" panose="02000000000000000000" pitchFamily="2" charset="0"/>
              </a:rPr>
              <a:t> entre os mais ricos e os mais pobres. ... O banco Goldman Sachs define como classe média a família que possui renda anual de $ 6 mil a $ 30 mil, na moeda de seu país. Ao mês, fazem parte da categoria quem ganha de $ 500 a $ 2500.</a:t>
            </a:r>
            <a:endParaRPr lang="pt-BR" sz="2000"/>
          </a:p>
        </p:txBody>
      </p:sp>
      <p:sp>
        <p:nvSpPr>
          <p:cNvPr id="9" name="Fluxograma: Documento 8">
            <a:extLst>
              <a:ext uri="{FF2B5EF4-FFF2-40B4-BE49-F238E27FC236}">
                <a16:creationId xmlns:a16="http://schemas.microsoft.com/office/drawing/2014/main" id="{54B511CA-4111-E443-87FC-5C2D76EDC28E}"/>
              </a:ext>
            </a:extLst>
          </p:cNvPr>
          <p:cNvSpPr/>
          <p:nvPr/>
        </p:nvSpPr>
        <p:spPr>
          <a:xfrm rot="10800000">
            <a:off x="149495" y="3851412"/>
            <a:ext cx="5946501" cy="275582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E1CD533-B8C2-344C-BC84-8059F9321EF3}"/>
              </a:ext>
            </a:extLst>
          </p:cNvPr>
          <p:cNvSpPr txBox="1"/>
          <p:nvPr/>
        </p:nvSpPr>
        <p:spPr>
          <a:xfrm>
            <a:off x="230374" y="250761"/>
            <a:ext cx="3851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b="1" i="0" u="sng">
                <a:solidFill>
                  <a:schemeClr val="accent6">
                    <a:lumMod val="75000"/>
                  </a:schemeClr>
                </a:solidFill>
                <a:effectLst/>
                <a:latin typeface="Google Sans"/>
              </a:rPr>
              <a:t>Classe média</a:t>
            </a:r>
            <a:endParaRPr lang="pt-BR" sz="2400" b="1" u="sng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D0F5431-27F4-DB40-BFFD-11CD438226E9}"/>
              </a:ext>
            </a:extLst>
          </p:cNvPr>
          <p:cNvSpPr txBox="1"/>
          <p:nvPr/>
        </p:nvSpPr>
        <p:spPr>
          <a:xfrm>
            <a:off x="230374" y="3528466"/>
            <a:ext cx="278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b="1" u="sng">
                <a:solidFill>
                  <a:schemeClr val="accent6">
                    <a:lumMod val="75000"/>
                  </a:schemeClr>
                </a:solidFill>
              </a:rPr>
              <a:t>Classe baixa</a:t>
            </a:r>
            <a:r>
              <a:rPr lang="pt-BR" sz="2400" u="sng"/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5A69B39-2C6E-8B41-B2D7-AA80B24B4048}"/>
              </a:ext>
            </a:extLst>
          </p:cNvPr>
          <p:cNvSpPr txBox="1"/>
          <p:nvPr/>
        </p:nvSpPr>
        <p:spPr>
          <a:xfrm>
            <a:off x="177130" y="4483457"/>
            <a:ext cx="57242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i="0">
                <a:effectLst/>
                <a:latin typeface="Arial Narrow" panose="020B0606020202030204" pitchFamily="34" charset="0"/>
              </a:rPr>
              <a:t>Dentro dessa faixa, a classe média “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baixa</a:t>
            </a:r>
            <a:r>
              <a:rPr lang="pt-BR" sz="2000" i="0">
                <a:effectLst/>
                <a:latin typeface="Arial Narrow" panose="020B0606020202030204" pitchFamily="34" charset="0"/>
              </a:rPr>
              <a:t>” tem renda de R$ 291 a R$ 441 por cada membro da família, a média de R$ 441 a R$ 641 e a classe média alta teria renda superior a R$ 641 e inferior a R$ 1.019. Outro critério é a “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vulnerabilidade econômica</a:t>
            </a:r>
            <a:r>
              <a:rPr lang="pt-BR" sz="2000" i="0">
                <a:effectLst/>
                <a:latin typeface="Arial Narrow" panose="020B0606020202030204" pitchFamily="34" charset="0"/>
              </a:rPr>
              <a:t>”, ou seja, a probabilidade de retorno à condição de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pobreza</a:t>
            </a:r>
            <a:r>
              <a:rPr lang="pt-BR" sz="2000" i="0">
                <a:effectLst/>
                <a:latin typeface="Arial Narrow" panose="020B0606020202030204" pitchFamily="34" charset="0"/>
              </a:rPr>
              <a:t>.</a:t>
            </a:r>
            <a:endParaRPr lang="pt-BR" sz="2000">
              <a:latin typeface="Arial Narrow" panose="020B0606020202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D5A39A7-057C-EB40-9CC3-C87BAA568EC2}"/>
              </a:ext>
            </a:extLst>
          </p:cNvPr>
          <p:cNvSpPr txBox="1"/>
          <p:nvPr/>
        </p:nvSpPr>
        <p:spPr>
          <a:xfrm>
            <a:off x="8572144" y="189206"/>
            <a:ext cx="296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2800" b="1" u="sng">
                <a:solidFill>
                  <a:schemeClr val="accent6">
                    <a:lumMod val="75000"/>
                  </a:schemeClr>
                </a:solidFill>
              </a:rPr>
              <a:t>Classe alta </a:t>
            </a:r>
          </a:p>
        </p:txBody>
      </p:sp>
      <p:sp>
        <p:nvSpPr>
          <p:cNvPr id="6" name="Retângulo: Cantos Superiores Recortados 5">
            <a:extLst>
              <a:ext uri="{FF2B5EF4-FFF2-40B4-BE49-F238E27FC236}">
                <a16:creationId xmlns:a16="http://schemas.microsoft.com/office/drawing/2014/main" id="{A579044E-DBBE-E947-AD80-CB9BBE2F9EFA}"/>
              </a:ext>
            </a:extLst>
          </p:cNvPr>
          <p:cNvSpPr/>
          <p:nvPr/>
        </p:nvSpPr>
        <p:spPr>
          <a:xfrm>
            <a:off x="8039690" y="996882"/>
            <a:ext cx="3496802" cy="5567959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F3007C6-2815-6042-8A1C-00BBF39A165C}"/>
              </a:ext>
            </a:extLst>
          </p:cNvPr>
          <p:cNvSpPr txBox="1"/>
          <p:nvPr/>
        </p:nvSpPr>
        <p:spPr>
          <a:xfrm rot="10800000" flipV="1">
            <a:off x="8201298" y="1343033"/>
            <a:ext cx="33351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>
                <a:effectLst/>
                <a:latin typeface="-apple-system"/>
              </a:rPr>
              <a:t>Classe alta ou classe A é uma </a:t>
            </a:r>
            <a:r>
              <a:rPr lang="pt-BR" sz="200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  <a:hlinkClick r:id="rId2" tooltip="Classe soci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classe social</a:t>
            </a:r>
            <a:r>
              <a:rPr lang="pt-BR" sz="2000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</a:rPr>
              <a:t> </a:t>
            </a:r>
            <a:r>
              <a:rPr lang="pt-BR" sz="2000">
                <a:effectLst/>
                <a:latin typeface="-apple-system"/>
              </a:rPr>
              <a:t>presente no </a:t>
            </a:r>
            <a:r>
              <a:rPr lang="pt-BR" sz="2000" u="none" strike="noStrike">
                <a:effectLst/>
                <a:latin typeface="-apple-system"/>
                <a:hlinkClick r:id="rId3" tooltip="Capitalism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capitalismo</a:t>
            </a:r>
            <a:r>
              <a:rPr lang="pt-BR" sz="2000">
                <a:effectLst/>
                <a:latin typeface="-apple-system"/>
              </a:rPr>
              <a:t> moderno que se convencionou tratar como possuidora de um</a:t>
            </a:r>
            <a:r>
              <a:rPr lang="pt-BR" sz="2000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</a:rPr>
              <a:t> </a:t>
            </a:r>
            <a:r>
              <a:rPr lang="pt-BR" sz="200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  <a:hlinkClick r:id="rId4" tooltip="Poder aquisitiv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poder aquisitivo</a:t>
            </a:r>
            <a:r>
              <a:rPr lang="pt-BR" sz="2000">
                <a:effectLst/>
                <a:latin typeface="-apple-system"/>
              </a:rPr>
              <a:t> e de um padrão de vida e de consumo além do razoável, de forma a não apenas suprir suas necessidades de </a:t>
            </a:r>
            <a:r>
              <a:rPr lang="pt-BR" sz="200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  <a:hlinkClick r:id="rId5" tooltip="Sobrevivênc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sobrevivência</a:t>
            </a:r>
            <a:r>
              <a:rPr lang="pt-BR" sz="2000">
                <a:effectLst/>
                <a:latin typeface="-apple-system"/>
              </a:rPr>
              <a:t> como também a permitir-se formas variadas de </a:t>
            </a:r>
            <a:r>
              <a:rPr lang="pt-BR" sz="200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  <a:hlinkClick r:id="rId6" tooltip="Laz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lazer</a:t>
            </a:r>
            <a:r>
              <a:rPr lang="pt-BR" sz="2000">
                <a:effectLst/>
                <a:latin typeface="-apple-system"/>
              </a:rPr>
              <a:t> e </a:t>
            </a:r>
            <a:r>
              <a:rPr lang="pt-BR" sz="200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  <a:hlinkClick r:id="rId7" tooltip="Cul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cultura</a:t>
            </a:r>
            <a:r>
              <a:rPr lang="pt-BR" sz="2000">
                <a:effectLst/>
                <a:latin typeface="-apple-system"/>
              </a:rPr>
              <a:t>, é comum chegar aos padrões de consumo eventualmente considerados </a:t>
            </a:r>
            <a:r>
              <a:rPr lang="pt-BR" sz="2000">
                <a:solidFill>
                  <a:schemeClr val="accent6">
                    <a:lumMod val="75000"/>
                  </a:schemeClr>
                </a:solidFill>
                <a:effectLst/>
                <a:latin typeface="-apple-system"/>
              </a:rPr>
              <a:t>exagerados</a:t>
            </a:r>
            <a:r>
              <a:rPr lang="pt-BR" sz="2000">
                <a:effectLst/>
                <a:latin typeface="-apple-system"/>
              </a:rPr>
              <a:t>.</a:t>
            </a: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134916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>
            <a:extLst>
              <a:ext uri="{FF2B5EF4-FFF2-40B4-BE49-F238E27FC236}">
                <a16:creationId xmlns:a16="http://schemas.microsoft.com/office/drawing/2014/main" id="{643F613F-47E2-C24B-BDB3-234D97F1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768" y="535011"/>
            <a:ext cx="10303728" cy="57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5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4A1C7BA5-AB32-2140-BDA5-9B25E8AF7F01}"/>
              </a:ext>
            </a:extLst>
          </p:cNvPr>
          <p:cNvSpPr/>
          <p:nvPr/>
        </p:nvSpPr>
        <p:spPr>
          <a:xfrm>
            <a:off x="8270696" y="638944"/>
            <a:ext cx="3647377" cy="556413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8">
            <a:extLst>
              <a:ext uri="{FF2B5EF4-FFF2-40B4-BE49-F238E27FC236}">
                <a16:creationId xmlns:a16="http://schemas.microsoft.com/office/drawing/2014/main" id="{87A99850-5805-E04A-A263-243848F9B2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tretch/>
        </p:blipFill>
        <p:spPr>
          <a:xfrm>
            <a:off x="3386823" y="1695597"/>
            <a:ext cx="4883873" cy="3466805"/>
          </a:xfr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1D593EB2-B9AB-8740-866C-22B0E6772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145116" y="629785"/>
            <a:ext cx="3348566" cy="5927048"/>
          </a:xfrm>
        </p:spPr>
        <p:txBody>
          <a:bodyPr anchor="ctr">
            <a:normAutofit/>
          </a:bodyPr>
          <a:lstStyle/>
          <a:p>
            <a:pPr algn="dist"/>
            <a:r>
              <a:rPr lang="pt-BR" i="0" u="none" strike="noStrike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pandemia do coronavírus fez aumentar não só o </a:t>
            </a:r>
            <a:r>
              <a:rPr lang="pt-BR" i="0" u="none" strike="noStrike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número de brasileiros que vivem na extrema pobreza</a:t>
            </a:r>
            <a:r>
              <a:rPr lang="pt-BR" i="0" u="none" strike="noStrike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como diminuiu a classe média ao seu menor patamar em mais de 10 anos em relação ao total da população. Pesquisa do Instituto Locomotiva mostra que, com o aumento do desemprego e o tombo da renda, esse grupo social deixou de compreender a maioria dos brasileiros.</a:t>
            </a:r>
            <a:endParaRPr lang="pt-BR">
              <a:solidFill>
                <a:schemeClr val="tx1"/>
              </a:solidFill>
              <a:effectLst/>
            </a:endParaRPr>
          </a:p>
          <a:p>
            <a:pPr algn="dist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2FBC514-4322-0B4A-8D84-F8D97C5B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696" y="1409125"/>
            <a:ext cx="3262801" cy="359811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Em termos de número, o encolhimento da classe média corresponde a quase cinco milhões de famílias brasileiras que, de alguma forma, tiveram perdas na renda familiar per capita. Com a mudança de realidade das famílias, é a primeira vez em 10 anos que a classe média deixou de representar mais da metade da população.</a:t>
            </a:r>
            <a:endParaRPr lang="pt-BR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4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CD16C70B-E242-8C4C-96F4-45FB02FFB675}"/>
              </a:ext>
            </a:extLst>
          </p:cNvPr>
          <p:cNvSpPr txBox="1"/>
          <p:nvPr/>
        </p:nvSpPr>
        <p:spPr>
          <a:xfrm>
            <a:off x="3212113" y="302575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C3A21A-1A46-8445-A033-28E2DF64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626" y="42548"/>
            <a:ext cx="7315200" cy="123475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>
                <a:solidFill>
                  <a:schemeClr val="accent6">
                    <a:lumMod val="75000"/>
                  </a:schemeClr>
                </a:solidFill>
                <a:effectLst/>
                <a:latin typeface="Open Sans" panose="02000000000000000000" pitchFamily="2" charset="0"/>
              </a:rPr>
              <a:t>Pandemia reduz o número de famílias brasileiras na classe média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789BAE2-CB5C-704B-B41F-28E04A0CEEA5}"/>
              </a:ext>
            </a:extLst>
          </p:cNvPr>
          <p:cNvSpPr txBox="1"/>
          <p:nvPr/>
        </p:nvSpPr>
        <p:spPr>
          <a:xfrm>
            <a:off x="0" y="1030234"/>
            <a:ext cx="289299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i="0">
                <a:effectLst/>
                <a:latin typeface="Open Sans" panose="020B0606030504020204" pitchFamily="34" charset="0"/>
              </a:rPr>
              <a:t>De cada 10 famílias, duas chegaram a </a:t>
            </a:r>
            <a:r>
              <a:rPr lang="pt-BR" sz="2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perder</a:t>
            </a:r>
            <a:r>
              <a:rPr lang="pt-BR" sz="2800" i="0">
                <a:effectLst/>
                <a:latin typeface="Open Sans" panose="020B0606030504020204" pitchFamily="34" charset="0"/>
              </a:rPr>
              <a:t> até 80% da renda em 2020 e 2021, aponta estudo.</a:t>
            </a: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4A25638-C94F-8045-A2FE-AFA932593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2697" y="1401539"/>
            <a:ext cx="6845057" cy="5753590"/>
          </a:xfrm>
        </p:spPr>
        <p:txBody>
          <a:bodyPr>
            <a:noAutofit/>
          </a:bodyPr>
          <a:lstStyle/>
          <a:p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A falta de planejamento financeiro durante a pandemia da 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Covid-19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fez com que oito em dez famílias de renda média se apertassem para viver com menos, no fim do ano passado, de acordo com o estudo recente da empresa IDados, consultoria especializada em análise de dados.O levantamento mostra ainda que a maior parte perdeu entre 10% e 50% da renda do trabalho. Para duas em dez famílias, a pandemia levou entre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50%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e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80%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da renda familiar. E um em dez domicílios viu a fonte de renda secar entre 80% e 100%.De acordo com a pesquisa do Instituto Locomotiva, divulgado no site do G1, o percentual da população brasileira pertencente à chamada classe média tradicional caiu de 51% em 2020 para 47% em 2021 – mesmo ‘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tamanho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’ da classe baixa. A maior marca, segundo a Locomotiva, foi registrada em 2011, quando a classe média era 54% da população brasileira. O estudo considera como classe média famílias com renda mensal per capita 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(por pessoa) 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entre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R$ 667,87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e </a:t>
            </a:r>
            <a:r>
              <a:rPr lang="pt-BR" sz="1800" i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R$ 3.755,76</a:t>
            </a:r>
            <a:r>
              <a:rPr lang="pt-BR" sz="1800" i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8626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 Explicativo: Linha Dobrada Dupla com Borda e Ênfase 6">
            <a:extLst>
              <a:ext uri="{FF2B5EF4-FFF2-40B4-BE49-F238E27FC236}">
                <a16:creationId xmlns:a16="http://schemas.microsoft.com/office/drawing/2014/main" id="{3B6489C7-0FF4-214E-9B2F-6884D466AEA5}"/>
              </a:ext>
            </a:extLst>
          </p:cNvPr>
          <p:cNvSpPr/>
          <p:nvPr/>
        </p:nvSpPr>
        <p:spPr>
          <a:xfrm>
            <a:off x="1143827" y="257024"/>
            <a:ext cx="4952173" cy="3541144"/>
          </a:xfrm>
          <a:prstGeom prst="accentBorderCallout3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25F0457-6818-A541-A0B4-930C45412162}"/>
              </a:ext>
            </a:extLst>
          </p:cNvPr>
          <p:cNvSpPr txBox="1"/>
          <p:nvPr/>
        </p:nvSpPr>
        <p:spPr>
          <a:xfrm>
            <a:off x="792999" y="255623"/>
            <a:ext cx="51527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i="0">
                <a:effectLst/>
                <a:latin typeface="Droid Sans"/>
              </a:rPr>
              <a:t>Em números absolutos, a “classe média tradicional” foi estimada em 100,1 milhões de pessoas em março, contra 105 milhões em 2020</a:t>
            </a:r>
            <a:r>
              <a:rPr lang="pt-BR" sz="2400" i="0">
                <a:solidFill>
                  <a:srgbClr val="555555"/>
                </a:solidFill>
                <a:effectLst/>
                <a:latin typeface="Droid Sans"/>
              </a:rPr>
              <a:t>.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Droid Sans"/>
              </a:rPr>
              <a:t> Ou seja, a crise trazida pela pandemia empurrou 4,9 milhões de brasileiros da faixa intermediária de renda para a classe baixa.</a:t>
            </a:r>
            <a:endParaRPr lang="pt-B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tângulo: Cantos Diagonais Recortados 8">
            <a:extLst>
              <a:ext uri="{FF2B5EF4-FFF2-40B4-BE49-F238E27FC236}">
                <a16:creationId xmlns:a16="http://schemas.microsoft.com/office/drawing/2014/main" id="{F3C9B7F5-727C-224C-A7E3-5416160DBDDE}"/>
              </a:ext>
            </a:extLst>
          </p:cNvPr>
          <p:cNvSpPr/>
          <p:nvPr/>
        </p:nvSpPr>
        <p:spPr>
          <a:xfrm>
            <a:off x="792999" y="4268146"/>
            <a:ext cx="5392866" cy="233283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8E48482-DFF0-C54B-A1BE-30C3C35BF976}"/>
              </a:ext>
            </a:extLst>
          </p:cNvPr>
          <p:cNvSpPr txBox="1"/>
          <p:nvPr/>
        </p:nvSpPr>
        <p:spPr>
          <a:xfrm>
            <a:off x="444361" y="4392970"/>
            <a:ext cx="5651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Meus filhos ficavam na escola, não tinha a filha em casa. Manter cinco pessoas com um </a:t>
            </a:r>
            <a:r>
              <a:rPr lang="pt-BR" sz="240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salário mínimo</a:t>
            </a:r>
            <a:r>
              <a:rPr lang="pt-BR" sz="24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é bem difícil. As contas começaram a atrasar”, diz Nena</a:t>
            </a:r>
            <a:endParaRPr lang="pt-BR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9A354E1-6469-E447-9DE7-3A5F7B424A5F}"/>
              </a:ext>
            </a:extLst>
          </p:cNvPr>
          <p:cNvSpPr txBox="1"/>
          <p:nvPr/>
        </p:nvSpPr>
        <p:spPr>
          <a:xfrm>
            <a:off x="5176587" y="251245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  <p:sp>
        <p:nvSpPr>
          <p:cNvPr id="17" name="Meio-quadro 16">
            <a:extLst>
              <a:ext uri="{FF2B5EF4-FFF2-40B4-BE49-F238E27FC236}">
                <a16:creationId xmlns:a16="http://schemas.microsoft.com/office/drawing/2014/main" id="{59932EB0-9FA2-8545-92DC-D8843F7EEBDE}"/>
              </a:ext>
            </a:extLst>
          </p:cNvPr>
          <p:cNvSpPr/>
          <p:nvPr/>
        </p:nvSpPr>
        <p:spPr>
          <a:xfrm>
            <a:off x="6288216" y="323837"/>
            <a:ext cx="1201629" cy="90080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A8BB4E-3D93-8F42-91B8-FE50A8610353}"/>
              </a:ext>
            </a:extLst>
          </p:cNvPr>
          <p:cNvSpPr txBox="1"/>
          <p:nvPr/>
        </p:nvSpPr>
        <p:spPr>
          <a:xfrm>
            <a:off x="5182191" y="251105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439B97A6-2F69-A34B-9948-C83AF8D2BC95}"/>
              </a:ext>
            </a:extLst>
          </p:cNvPr>
          <p:cNvSpPr txBox="1"/>
          <p:nvPr/>
        </p:nvSpPr>
        <p:spPr>
          <a:xfrm>
            <a:off x="6705101" y="599333"/>
            <a:ext cx="495217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tempos 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pré-pandemia</a:t>
            </a:r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as contas da casa eram quitadas com R$ 1,8 mil. Agora, não há sobras. Eventualmente, recebe doação de cestas básicas da Central Única das Favelas (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Cufa</a:t>
            </a:r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que ajuda no orçamento.</a:t>
            </a:r>
          </a:p>
          <a:p>
            <a:pPr algn="l" fontAlgn="base"/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Ainda assim, Nena foi obrigada a recorrer à antecipação do saque do 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FGTS</a:t>
            </a:r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para zerar os débitos e não sofrer 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corte de luz</a:t>
            </a:r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por exemplo, cujo valor mensal triplicou. Ela não teve acesso ao </a:t>
            </a:r>
            <a:r>
              <a:rPr lang="pt-BR" sz="24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Auxílio Emergencial</a:t>
            </a:r>
            <a:r>
              <a:rPr lang="pt-BR" sz="24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pois tinha registro em carteira na época das inscrições.</a:t>
            </a:r>
          </a:p>
        </p:txBody>
      </p:sp>
      <p:sp>
        <p:nvSpPr>
          <p:cNvPr id="21" name="Meio-quadro 20">
            <a:extLst>
              <a:ext uri="{FF2B5EF4-FFF2-40B4-BE49-F238E27FC236}">
                <a16:creationId xmlns:a16="http://schemas.microsoft.com/office/drawing/2014/main" id="{CAF44C72-256D-9943-8671-E7C37DB9467F}"/>
              </a:ext>
            </a:extLst>
          </p:cNvPr>
          <p:cNvSpPr/>
          <p:nvPr/>
        </p:nvSpPr>
        <p:spPr>
          <a:xfrm rot="10800000">
            <a:off x="10798186" y="5801054"/>
            <a:ext cx="1201629" cy="915225"/>
          </a:xfrm>
          <a:prstGeom prst="halfFrame">
            <a:avLst>
              <a:gd name="adj1" fmla="val 33333"/>
              <a:gd name="adj2" fmla="val 32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8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E683EAAF-BC3B-224D-860D-C221FDE88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92" y="621195"/>
            <a:ext cx="8998463" cy="482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4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5BA1DA1-8B1D-F440-AF71-98C5D991410A}"/>
              </a:ext>
            </a:extLst>
          </p:cNvPr>
          <p:cNvSpPr txBox="1"/>
          <p:nvPr/>
        </p:nvSpPr>
        <p:spPr>
          <a:xfrm>
            <a:off x="5182191" y="325648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  <p:sp>
        <p:nvSpPr>
          <p:cNvPr id="7" name="Retângulo: Cantos Diagonais Arredondados 6">
            <a:extLst>
              <a:ext uri="{FF2B5EF4-FFF2-40B4-BE49-F238E27FC236}">
                <a16:creationId xmlns:a16="http://schemas.microsoft.com/office/drawing/2014/main" id="{BFDBED7D-1D60-FD45-881A-A79DB7B0918A}"/>
              </a:ext>
            </a:extLst>
          </p:cNvPr>
          <p:cNvSpPr/>
          <p:nvPr/>
        </p:nvSpPr>
        <p:spPr>
          <a:xfrm>
            <a:off x="7716207" y="190249"/>
            <a:ext cx="4086743" cy="65364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AB494B5-AE25-544B-B70B-ADDB54BAC73E}"/>
              </a:ext>
            </a:extLst>
          </p:cNvPr>
          <p:cNvSpPr txBox="1"/>
          <p:nvPr/>
        </p:nvSpPr>
        <p:spPr>
          <a:xfrm>
            <a:off x="8068815" y="190249"/>
            <a:ext cx="3504234" cy="62478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/>
            <a:r>
              <a:rPr lang="pt-BR" sz="20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ano passado, o </a:t>
            </a:r>
            <a:r>
              <a:rPr lang="pt-BR" sz="2000" i="0" strike="noStrike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Auxílio Emergencial mais que compensou a queda de rendimentos do brasileiro</a:t>
            </a:r>
            <a:r>
              <a:rPr lang="pt-BR" sz="20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mas o prospecto para esse ano, com parcelas menores, é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negativo</a:t>
            </a:r>
            <a:r>
              <a:rPr lang="pt-BR" sz="20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Nos cálculos da Tendências, a massa de renda ampliada na economia (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agrega salários, benefícios sociais, previdência e rentabilidade de investimentos</a:t>
            </a:r>
            <a:r>
              <a:rPr lang="pt-BR" sz="20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subiu 5,3% em 2020, apoiada no auxílio. Neste ano, a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queda</a:t>
            </a:r>
            <a:r>
              <a:rPr lang="pt-BR" sz="200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deve ser de 3,8%, com depósitos menores e </a:t>
            </a:r>
            <a:r>
              <a:rPr lang="pt-BR" sz="2000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geração de empregos que não compensará as perdas da pandemia.</a:t>
            </a:r>
            <a:endParaRPr lang="pt-BR" sz="20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DDA7D2C7-A3DB-DD4C-A7B9-59A69E28AEDA}"/>
              </a:ext>
            </a:extLst>
          </p:cNvPr>
          <p:cNvSpPr/>
          <p:nvPr/>
        </p:nvSpPr>
        <p:spPr>
          <a:xfrm>
            <a:off x="192516" y="201522"/>
            <a:ext cx="7171083" cy="2784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926D8B6-BEC6-A349-A09E-50881705CA47}"/>
              </a:ext>
            </a:extLst>
          </p:cNvPr>
          <p:cNvSpPr txBox="1"/>
          <p:nvPr/>
        </p:nvSpPr>
        <p:spPr>
          <a:xfrm>
            <a:off x="389050" y="522920"/>
            <a:ext cx="6100979" cy="1988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 os brasileiros de classe média entrevistados, 35% dos não conseguiram manter a doméstica ou a babá, 23% abriram mão ou </a:t>
            </a:r>
            <a:r>
              <a:rPr lang="pt-BR" sz="200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perderam</a:t>
            </a:r>
            <a:r>
              <a:rPr lang="pt-BR" sz="2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plano de saúde e 18% daqueles que pagavam escolas particulares </a:t>
            </a:r>
            <a:r>
              <a:rPr lang="pt-BR" sz="200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transferiram</a:t>
            </a:r>
            <a:r>
              <a:rPr lang="pt-BR" sz="2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os filhos para escolas públicas.</a:t>
            </a: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E770B30B-B8A5-1F49-AA64-14AF66F7CBEB}"/>
              </a:ext>
            </a:extLst>
          </p:cNvPr>
          <p:cNvSpPr/>
          <p:nvPr/>
        </p:nvSpPr>
        <p:spPr>
          <a:xfrm>
            <a:off x="143636" y="3468068"/>
            <a:ext cx="7342670" cy="3027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E9DD237-29BF-4347-A4E8-611EAABA9D1B}"/>
              </a:ext>
            </a:extLst>
          </p:cNvPr>
          <p:cNvSpPr txBox="1"/>
          <p:nvPr/>
        </p:nvSpPr>
        <p:spPr>
          <a:xfrm>
            <a:off x="233346" y="3657128"/>
            <a:ext cx="62566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quem permaneceu na classe média, essa estagnação complica a criação de novos </a:t>
            </a:r>
            <a:r>
              <a:rPr lang="pt-BR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empregos</a:t>
            </a:r>
            <a:r>
              <a:rPr lang="pt-BR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uma situação mais confortável. Mas, para quem ‘</a:t>
            </a:r>
            <a:r>
              <a:rPr lang="pt-BR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cai</a:t>
            </a:r>
            <a:r>
              <a:rPr lang="pt-BR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’, a chance de retorno fica ainda mais distante. Um crescimento em xeque somado à redução de benefícios sociais dão a equação de dificuldades extras para as classes de renda mais </a:t>
            </a:r>
            <a:r>
              <a:rPr lang="pt-BR" i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baixa</a:t>
            </a:r>
            <a:r>
              <a:rPr lang="pt-BR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tirando de perspectiva uma ascensão.</a:t>
            </a:r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626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Quadro</vt:lpstr>
      <vt:lpstr>Apresentação do PowerPoint</vt:lpstr>
      <vt:lpstr>Apresentação do PowerPoint</vt:lpstr>
      <vt:lpstr>Apresentação do PowerPoint</vt:lpstr>
      <vt:lpstr>Apresentação do PowerPoint</vt:lpstr>
      <vt:lpstr>Em termos de número, o encolhimento da classe média corresponde a quase cinco milhões de famílias brasileiras que, de alguma forma, tiveram perdas na renda familiar per capita. Com a mudança de realidade das famílias, é a primeira vez em 10 anos que a classe média deixou de representar mais da metade da população.</vt:lpstr>
      <vt:lpstr>Pandemia reduz o número de famílias brasileiras na classe média</vt:lpstr>
      <vt:lpstr>Apresentação do PowerPoint</vt:lpstr>
      <vt:lpstr>Apresentação do PowerPoint</vt:lpstr>
      <vt:lpstr>Apresentação do PowerPoint</vt:lpstr>
      <vt:lpstr>Nas classes D e E, a variação de renda entre um ano e outro será uma montanha russa. A primeira rodada do Auxílio Emergencial, com parcelas de R$ 600 e redução no fim do ano para R$ 300, elevou a renda desse extrato social em 23,4%. Com as quatro parcelas de R$ 250 previstas para a segunda rodada, a queda de rendimentos deve chegar a 14,4% em 2021.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mariadudasuisso@gmail.com</dc:creator>
  <cp:lastModifiedBy>mariadudasuisso@gmail.com</cp:lastModifiedBy>
  <cp:revision>20</cp:revision>
  <dcterms:created xsi:type="dcterms:W3CDTF">2021-10-27T18:13:44Z</dcterms:created>
  <dcterms:modified xsi:type="dcterms:W3CDTF">2021-10-28T20:48:26Z</dcterms:modified>
</cp:coreProperties>
</file>